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2" r:id="rId2"/>
    <p:sldId id="264" r:id="rId3"/>
    <p:sldId id="271" r:id="rId4"/>
    <p:sldId id="272" r:id="rId5"/>
    <p:sldId id="273" r:id="rId6"/>
    <p:sldId id="274" r:id="rId7"/>
    <p:sldId id="269" r:id="rId8"/>
    <p:sldId id="277" r:id="rId9"/>
    <p:sldId id="267" r:id="rId10"/>
    <p:sldId id="268" r:id="rId11"/>
    <p:sldId id="265" r:id="rId12"/>
    <p:sldId id="263" r:id="rId13"/>
    <p:sldId id="260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9B6"/>
    <a:srgbClr val="FF0000"/>
    <a:srgbClr val="DA9499"/>
    <a:srgbClr val="DC7C86"/>
    <a:srgbClr val="D81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51"/>
    <p:restoredTop sz="94712"/>
  </p:normalViewPr>
  <p:slideViewPr>
    <p:cSldViewPr snapToGrid="0" snapToObjects="1">
      <p:cViewPr varScale="1">
        <p:scale>
          <a:sx n="141" d="100"/>
          <a:sy n="141" d="100"/>
        </p:scale>
        <p:origin x="2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AEA83-EB85-5C45-87E6-C8C6DD406743}" type="datetimeFigureOut">
              <a:rPr lang="es-ES" smtClean="0"/>
              <a:t>13/3/22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05760-F599-644A-ACC4-8E9150D1F2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9606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05760-F599-644A-ACC4-8E9150D1F2A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614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05760-F599-644A-ACC4-8E9150D1F2A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13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3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74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1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55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874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036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568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72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860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84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53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15AE-FADE-634E-967A-A42F5585BB3C}" type="datetimeFigureOut">
              <a:rPr lang="es-ES" smtClean="0"/>
              <a:t>13/3/22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5D83-6CA3-7D4F-A167-F033BF806C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186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0_leaders.html" TargetMode="External"/><Relationship Id="rId2" Type="http://schemas.openxmlformats.org/officeDocument/2006/relationships/hyperlink" Target="https://bolavip.com/en/nba/lakers-vs-wizards-2021-22-nba-season-how-to-watch-predictions-and-odds-20220310-0014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bssports.com/nba/news/top-100-nba-players-for-2018-19-lebron-james-headlines-rankings-front-loaded-with-west-superstars/" TargetMode="External"/><Relationship Id="rId4" Type="http://schemas.openxmlformats.org/officeDocument/2006/relationships/hyperlink" Target="https://www.basketball-reference.com/leagues/NBA_2019_leader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39AA07C-7537-3248-B9FF-181EEEF992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91" t="2633" r="33059" b="2864"/>
          <a:stretch/>
        </p:blipFill>
        <p:spPr>
          <a:xfrm>
            <a:off x="2790659" y="-10356"/>
            <a:ext cx="3905975" cy="687871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598936-343C-5840-A426-C791C7CD934E}"/>
              </a:ext>
            </a:extLst>
          </p:cNvPr>
          <p:cNvSpPr/>
          <p:nvPr/>
        </p:nvSpPr>
        <p:spPr>
          <a:xfrm>
            <a:off x="-71718" y="-10356"/>
            <a:ext cx="3164542" cy="6878710"/>
          </a:xfrm>
          <a:prstGeom prst="rect">
            <a:avLst/>
          </a:prstGeom>
          <a:solidFill>
            <a:srgbClr val="01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990F4AD-337D-AF4F-9FF9-01A902782DDF}"/>
              </a:ext>
            </a:extLst>
          </p:cNvPr>
          <p:cNvSpPr/>
          <p:nvPr/>
        </p:nvSpPr>
        <p:spPr>
          <a:xfrm>
            <a:off x="2554941" y="-10357"/>
            <a:ext cx="1075765" cy="673744"/>
          </a:xfrm>
          <a:prstGeom prst="rect">
            <a:avLst/>
          </a:prstGeom>
          <a:solidFill>
            <a:srgbClr val="01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8159A14-A2D8-4A4B-8146-069D403EEAC2}"/>
              </a:ext>
            </a:extLst>
          </p:cNvPr>
          <p:cNvSpPr/>
          <p:nvPr/>
        </p:nvSpPr>
        <p:spPr>
          <a:xfrm>
            <a:off x="2554940" y="6562164"/>
            <a:ext cx="1075765" cy="306189"/>
          </a:xfrm>
          <a:prstGeom prst="rect">
            <a:avLst/>
          </a:prstGeom>
          <a:solidFill>
            <a:srgbClr val="01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242068E-8305-0F44-BE89-DD7933EFD942}"/>
              </a:ext>
            </a:extLst>
          </p:cNvPr>
          <p:cNvSpPr/>
          <p:nvPr/>
        </p:nvSpPr>
        <p:spPr>
          <a:xfrm rot="5400000">
            <a:off x="2344266" y="5765229"/>
            <a:ext cx="1396422" cy="503637"/>
          </a:xfrm>
          <a:prstGeom prst="rect">
            <a:avLst/>
          </a:prstGeom>
          <a:solidFill>
            <a:srgbClr val="01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BCC59B-54E4-3747-B282-6AE9656687A9}"/>
              </a:ext>
            </a:extLst>
          </p:cNvPr>
          <p:cNvSpPr/>
          <p:nvPr/>
        </p:nvSpPr>
        <p:spPr>
          <a:xfrm>
            <a:off x="5921728" y="-15533"/>
            <a:ext cx="3293989" cy="6889063"/>
          </a:xfrm>
          <a:prstGeom prst="rect">
            <a:avLst/>
          </a:prstGeom>
          <a:solidFill>
            <a:srgbClr val="D81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83D167-41C0-A449-BACE-5063EC0A15E1}"/>
              </a:ext>
            </a:extLst>
          </p:cNvPr>
          <p:cNvSpPr/>
          <p:nvPr/>
        </p:nvSpPr>
        <p:spPr>
          <a:xfrm>
            <a:off x="5392509" y="-15533"/>
            <a:ext cx="1075764" cy="2154299"/>
          </a:xfrm>
          <a:prstGeom prst="rect">
            <a:avLst/>
          </a:prstGeom>
          <a:solidFill>
            <a:srgbClr val="D81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riángulo rectángulo 8">
            <a:extLst>
              <a:ext uri="{FF2B5EF4-FFF2-40B4-BE49-F238E27FC236}">
                <a16:creationId xmlns:a16="http://schemas.microsoft.com/office/drawing/2014/main" id="{685250CC-AF4A-5149-9D91-6C12F5FDE166}"/>
              </a:ext>
            </a:extLst>
          </p:cNvPr>
          <p:cNvSpPr/>
          <p:nvPr/>
        </p:nvSpPr>
        <p:spPr>
          <a:xfrm rot="10498089">
            <a:off x="5758682" y="2979540"/>
            <a:ext cx="517095" cy="898918"/>
          </a:xfrm>
          <a:prstGeom prst="rtTriangle">
            <a:avLst/>
          </a:prstGeom>
          <a:solidFill>
            <a:srgbClr val="D81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8C1604-4E67-9441-AAAA-1DAB61E3BB00}"/>
              </a:ext>
            </a:extLst>
          </p:cNvPr>
          <p:cNvSpPr/>
          <p:nvPr/>
        </p:nvSpPr>
        <p:spPr>
          <a:xfrm>
            <a:off x="5777990" y="2084522"/>
            <a:ext cx="454565" cy="1028054"/>
          </a:xfrm>
          <a:prstGeom prst="rect">
            <a:avLst/>
          </a:prstGeom>
          <a:solidFill>
            <a:srgbClr val="D81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DC3A8F-4765-F844-8198-369C613DEB98}"/>
              </a:ext>
            </a:extLst>
          </p:cNvPr>
          <p:cNvSpPr/>
          <p:nvPr/>
        </p:nvSpPr>
        <p:spPr>
          <a:xfrm>
            <a:off x="5585319" y="4724408"/>
            <a:ext cx="1075764" cy="2154299"/>
          </a:xfrm>
          <a:prstGeom prst="rect">
            <a:avLst/>
          </a:prstGeom>
          <a:solidFill>
            <a:srgbClr val="D81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06EDEB7-EBAE-364E-B5EA-1548C827CA7A}"/>
              </a:ext>
            </a:extLst>
          </p:cNvPr>
          <p:cNvSpPr/>
          <p:nvPr/>
        </p:nvSpPr>
        <p:spPr>
          <a:xfrm>
            <a:off x="5777990" y="3967895"/>
            <a:ext cx="724527" cy="862782"/>
          </a:xfrm>
          <a:prstGeom prst="rect">
            <a:avLst/>
          </a:prstGeom>
          <a:solidFill>
            <a:srgbClr val="D81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riángulo rectángulo 13">
            <a:extLst>
              <a:ext uri="{FF2B5EF4-FFF2-40B4-BE49-F238E27FC236}">
                <a16:creationId xmlns:a16="http://schemas.microsoft.com/office/drawing/2014/main" id="{47BCA930-543F-B74F-8EB0-416347EF644D}"/>
              </a:ext>
            </a:extLst>
          </p:cNvPr>
          <p:cNvSpPr/>
          <p:nvPr/>
        </p:nvSpPr>
        <p:spPr>
          <a:xfrm rot="14181424">
            <a:off x="5572440" y="3499013"/>
            <a:ext cx="517095" cy="898918"/>
          </a:xfrm>
          <a:prstGeom prst="rtTriangle">
            <a:avLst/>
          </a:prstGeom>
          <a:solidFill>
            <a:srgbClr val="D81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Triángulo rectángulo 14">
            <a:extLst>
              <a:ext uri="{FF2B5EF4-FFF2-40B4-BE49-F238E27FC236}">
                <a16:creationId xmlns:a16="http://schemas.microsoft.com/office/drawing/2014/main" id="{2427250E-9DF9-2A4B-A215-D6D1F109E3FD}"/>
              </a:ext>
            </a:extLst>
          </p:cNvPr>
          <p:cNvSpPr/>
          <p:nvPr/>
        </p:nvSpPr>
        <p:spPr>
          <a:xfrm rot="16200000">
            <a:off x="5696654" y="6165524"/>
            <a:ext cx="517095" cy="898918"/>
          </a:xfrm>
          <a:prstGeom prst="rtTriangle">
            <a:avLst/>
          </a:prstGeom>
          <a:solidFill>
            <a:srgbClr val="D81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2BE4C47-3486-504C-8ED3-E4B22C4DA69B}"/>
              </a:ext>
            </a:extLst>
          </p:cNvPr>
          <p:cNvSpPr txBox="1"/>
          <p:nvPr/>
        </p:nvSpPr>
        <p:spPr>
          <a:xfrm>
            <a:off x="271576" y="4724408"/>
            <a:ext cx="4257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>
                <a:solidFill>
                  <a:schemeClr val="bg1"/>
                </a:solidFill>
                <a:latin typeface="Impact" panose="020B0806030902050204" pitchFamily="34" charset="0"/>
              </a:rPr>
              <a:t> ENGAGEMENT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9965C6D-8EED-EF4B-878F-A33A9E6FB8A6}"/>
              </a:ext>
            </a:extLst>
          </p:cNvPr>
          <p:cNvSpPr txBox="1"/>
          <p:nvPr/>
        </p:nvSpPr>
        <p:spPr>
          <a:xfrm>
            <a:off x="-76653" y="4110915"/>
            <a:ext cx="15792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Impact" panose="020B0806030902050204" pitchFamily="34" charset="0"/>
              </a:rPr>
              <a:t>FAN</a:t>
            </a:r>
            <a:endParaRPr lang="es-ES" sz="5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F770D2-A37B-424E-802A-1F591B96EAAD}"/>
              </a:ext>
            </a:extLst>
          </p:cNvPr>
          <p:cNvSpPr txBox="1"/>
          <p:nvPr/>
        </p:nvSpPr>
        <p:spPr>
          <a:xfrm>
            <a:off x="3214925" y="5420503"/>
            <a:ext cx="20593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600" dirty="0">
                <a:solidFill>
                  <a:schemeClr val="bg1"/>
                </a:solidFill>
                <a:latin typeface="Impact" panose="020B0806030902050204" pitchFamily="34" charset="0"/>
              </a:rPr>
              <a:t>NBA</a:t>
            </a:r>
            <a:endParaRPr lang="es-ES" sz="86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CD754F-6BBF-724D-91DF-D57C25B7C3B3}"/>
              </a:ext>
            </a:extLst>
          </p:cNvPr>
          <p:cNvSpPr txBox="1"/>
          <p:nvPr/>
        </p:nvSpPr>
        <p:spPr>
          <a:xfrm>
            <a:off x="5646928" y="5692761"/>
            <a:ext cx="25623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>
                <a:solidFill>
                  <a:schemeClr val="bg1"/>
                </a:solidFill>
                <a:latin typeface="Impact" panose="020B0806030902050204" pitchFamily="34" charset="0"/>
              </a:rPr>
              <a:t>TWEETS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6D43BF8-07C0-7C4F-ABAE-CD117DACCC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1"/>
    </mc:Choice>
    <mc:Fallback>
      <p:transition spd="slow" advTm="7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81E56"/>
                </a:solidFill>
                <a:latin typeface="Impact" panose="020B0806030902050204" pitchFamily="34" charset="0"/>
              </a:rPr>
              <a:t>WORD CLOUD</a:t>
            </a:r>
            <a:endParaRPr lang="es-ES" sz="5400" dirty="0">
              <a:solidFill>
                <a:srgbClr val="D81E5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D8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D436281-58DB-CC4B-B05C-AFFC1833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406" y="153545"/>
            <a:ext cx="745398" cy="745398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B117BE12-A417-E947-AD6D-AC6576BDC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0"/>
          <a:stretch/>
        </p:blipFill>
        <p:spPr>
          <a:xfrm>
            <a:off x="1354967" y="1273215"/>
            <a:ext cx="6503438" cy="511293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A5E78EE-7449-2246-92E3-84B3AA504519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07AD341-97C8-4540-88C5-4A36F79D2795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4FEF0D6-D7DA-5947-970F-6AEFA8425426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E6303E1-9FAC-3541-A817-E7C28B457EEA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2FA892-B697-9349-AD38-0DE3050085DC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414F704-9FDD-3448-BBD1-3F4BEFE43FA4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B79C5F8-4D10-6447-AF7E-41935DF023FE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642EAA-1911-8D43-9BDA-BD2441ACF040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rgbClr val="0169B6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A272AB-9BD1-C640-9B2F-A881CD035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1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1"/>
    </mc:Choice>
    <mc:Fallback>
      <p:transition spd="slow" advTm="13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81E56"/>
                </a:solidFill>
                <a:latin typeface="Impact" panose="020B0806030902050204" pitchFamily="34" charset="0"/>
              </a:rPr>
              <a:t>WORD CLOUD</a:t>
            </a:r>
            <a:endParaRPr lang="es-ES" sz="5400" dirty="0">
              <a:solidFill>
                <a:srgbClr val="D81E5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D8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D436281-58DB-CC4B-B05C-AFFC1833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406" y="153545"/>
            <a:ext cx="745398" cy="745398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A03FCBC6-A5C6-104D-85E8-5A91CDE52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68" y="1371920"/>
            <a:ext cx="8653263" cy="454452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39996EA-2F68-B743-AE4E-D144C55D8FCC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3DED869-43F0-5A4D-AC90-CAF80FB825BB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FCA47AC-3321-6942-8374-3FF29AF2FB79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D6F73A6-7D8D-5A4C-A010-A0FE83F74BFB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5E51BAF-3EB9-7E41-B7E2-03090AF11C03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23FB4F2-8524-7847-A75A-93F3D617C0CD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9E481AE-1A25-A642-9CC2-0D2FA68292CD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99E5117-3C3A-A543-AE0B-A90112DE7C27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rgbClr val="0169B6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276886B-997F-7742-B026-096845C6B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0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05"/>
    </mc:Choice>
    <mc:Fallback>
      <p:transition spd="slow" advTm="1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81E56"/>
                </a:solidFill>
                <a:latin typeface="Impact" panose="020B0806030902050204" pitchFamily="34" charset="0"/>
              </a:rPr>
              <a:t>CONCLUSIONS</a:t>
            </a:r>
            <a:endParaRPr lang="es-ES" sz="5400" dirty="0">
              <a:solidFill>
                <a:srgbClr val="D81E5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D8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8903367E-10BE-0B4D-8DB8-229F0A4AF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477" y="210876"/>
            <a:ext cx="651849" cy="65184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703F4FE-3B47-B642-8F9D-66C69186E2AA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F8C0E6-E2F0-DF44-B736-4E5A31701485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2258F8-7D35-E544-99C8-7DEE89A4CF25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40E159-1B35-864E-85B5-5232995CA1C1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AFEDBE-9D9C-9C46-924C-50A8AA05F2C3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F01F297-AF71-DE44-9223-ADFFD10AC749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3723B1B-51CA-BC47-9CBB-71B6AFCCBD47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EBE03C1-DAC9-6E4D-919A-E42DBE2A8A8B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C042E9-007C-874E-BC4D-E50B46387D9F}"/>
              </a:ext>
            </a:extLst>
          </p:cNvPr>
          <p:cNvSpPr txBox="1"/>
          <p:nvPr/>
        </p:nvSpPr>
        <p:spPr>
          <a:xfrm>
            <a:off x="1176195" y="1947198"/>
            <a:ext cx="7056423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the good promotion given by Lebron James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give more attention to the rest of the players we have a contract with.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possibility of emerging players.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teams that are doing the best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092B59-F8A9-3C4E-B7EB-729D9D2647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0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75"/>
    </mc:Choice>
    <mc:Fallback>
      <p:transition spd="slow" advTm="50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3CF394-3FEA-3247-AE2D-1733016CE355}"/>
              </a:ext>
            </a:extLst>
          </p:cNvPr>
          <p:cNvSpPr/>
          <p:nvPr/>
        </p:nvSpPr>
        <p:spPr>
          <a:xfrm>
            <a:off x="-72428" y="0"/>
            <a:ext cx="9279802" cy="6925901"/>
          </a:xfrm>
          <a:prstGeom prst="rect">
            <a:avLst/>
          </a:prstGeom>
          <a:solidFill>
            <a:srgbClr val="016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87A4F1-2BD9-F347-8E13-C85D8DD03D5E}"/>
              </a:ext>
            </a:extLst>
          </p:cNvPr>
          <p:cNvSpPr txBox="1"/>
          <p:nvPr/>
        </p:nvSpPr>
        <p:spPr>
          <a:xfrm>
            <a:off x="3629381" y="2739675"/>
            <a:ext cx="1876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600" dirty="0">
                <a:solidFill>
                  <a:schemeClr val="bg1"/>
                </a:solidFill>
                <a:latin typeface="Impact" panose="020B0806030902050204" pitchFamily="34" charset="0"/>
              </a:rPr>
              <a:t>END</a:t>
            </a:r>
            <a:endParaRPr lang="es-ES" sz="86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F932E2-6229-2646-81F1-1543DD941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6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9"/>
    </mc:Choice>
    <mc:Fallback>
      <p:transition spd="slow" advTm="9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0169B6"/>
                </a:solidFill>
                <a:latin typeface="Impact" panose="020B0806030902050204" pitchFamily="34" charset="0"/>
              </a:rPr>
              <a:t>APPENDIX</a:t>
            </a:r>
            <a:endParaRPr lang="es-ES" sz="5400" dirty="0">
              <a:solidFill>
                <a:srgbClr val="0169B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016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0ED4543D-E6E5-EE4F-B687-D71C120BC17D}"/>
              </a:ext>
            </a:extLst>
          </p:cNvPr>
          <p:cNvSpPr txBox="1"/>
          <p:nvPr/>
        </p:nvSpPr>
        <p:spPr>
          <a:xfrm>
            <a:off x="444564" y="1816596"/>
            <a:ext cx="7413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Impact" panose="020B0806030902050204" pitchFamily="34" charset="0"/>
              </a:rPr>
              <a:t>LINKS : </a:t>
            </a:r>
            <a:endParaRPr lang="es-ES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BB00B4F-096B-824B-8362-1193C2F432D9}"/>
              </a:ext>
            </a:extLst>
          </p:cNvPr>
          <p:cNvSpPr txBox="1"/>
          <p:nvPr/>
        </p:nvSpPr>
        <p:spPr>
          <a:xfrm>
            <a:off x="444564" y="2702327"/>
            <a:ext cx="80475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hlinkClick r:id="rId2"/>
              </a:rPr>
              <a:t>https://bolavip.com/en/nba/lakers-vs-wizards-2021-22-nba-season-how-to-watch-predictions-and-odds-20220310-0014.html</a:t>
            </a:r>
            <a:endParaRPr lang="es-ES" dirty="0"/>
          </a:p>
          <a:p>
            <a:r>
              <a:rPr lang="en-US" dirty="0"/>
              <a:t> 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hlinkClick r:id="rId3"/>
              </a:rPr>
              <a:t>https://www.basketball-reference.com/leagues/NBA_2020_leaders.html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linkClick r:id="rId4"/>
              </a:rPr>
              <a:t>https://www.basketball-reference.com/leagues/NBA_2019_leaders.html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linkClick r:id="rId5"/>
              </a:rPr>
              <a:t>https://www.cbssports.com/nba/news/top-100-nba-players-for-2018-19-lebron-james-headlines-rankings-front-loaded-with-west-superstars/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208F0D9-FC5A-C64A-8539-9CA6F3C87C0C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B50AAEC-BC71-7C4A-98D2-293D9ACBF4FF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8DF3E43-CF58-2647-987E-F012F1334DFE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0B1B6CF-54B9-E541-AB7C-789B2221544F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0AF6209-6888-4E45-906F-F73E33C87D60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7AAD6E4-0D72-3447-A9ED-87C8A91BD9B2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B74CEC9-46AB-4942-8761-F834CDD020FA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D8BF416-C96A-4049-8A23-5F3034C98903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53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069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81E56"/>
                </a:solidFill>
                <a:latin typeface="Impact" panose="020B0806030902050204" pitchFamily="34" charset="0"/>
              </a:rPr>
              <a:t>SETUP &amp; GOALS</a:t>
            </a:r>
            <a:endParaRPr lang="es-ES" sz="5400" dirty="0">
              <a:solidFill>
                <a:srgbClr val="D81E5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D8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06510814-1422-E748-AE9C-9531D9466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477" y="210876"/>
            <a:ext cx="651849" cy="65184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3B0EDF2-9EEE-624D-ACF3-BE4C7EEC0181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1D251B-0894-8040-A20F-E0E8C70DEA7F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9B735A-562D-FB48-8B70-F0C0EFA721B5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8F465F-E813-AF44-BBF2-2A04FA8C070E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B8706DB-724E-744C-AFCE-20A6413BD373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DF97116-7341-0340-B564-3458CD627A43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9BEC45C-3105-B54B-A5C5-A98E83534DDE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C20829-E93D-4147-8389-10D6BE06CD47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4ED1B7F-5E16-A544-913D-35CC07A7A8DF}"/>
              </a:ext>
            </a:extLst>
          </p:cNvPr>
          <p:cNvSpPr txBox="1"/>
          <p:nvPr/>
        </p:nvSpPr>
        <p:spPr>
          <a:xfrm>
            <a:off x="475307" y="1385945"/>
            <a:ext cx="7413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Impact" panose="020B0806030902050204" pitchFamily="34" charset="0"/>
              </a:rPr>
              <a:t>GOALS: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81B7677-3A35-D148-B04D-76C0C00F5137}"/>
              </a:ext>
            </a:extLst>
          </p:cNvPr>
          <p:cNvSpPr txBox="1"/>
          <p:nvPr/>
        </p:nvSpPr>
        <p:spPr>
          <a:xfrm>
            <a:off x="475307" y="4084172"/>
            <a:ext cx="7413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Impact" panose="020B0806030902050204" pitchFamily="34" charset="0"/>
              </a:rPr>
              <a:t>SETUP : </a:t>
            </a:r>
            <a:endParaRPr lang="es-ES" sz="28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D081360-E31E-3245-8C73-C29AB111AB80}"/>
              </a:ext>
            </a:extLst>
          </p:cNvPr>
          <p:cNvSpPr txBox="1"/>
          <p:nvPr/>
        </p:nvSpPr>
        <p:spPr>
          <a:xfrm>
            <a:off x="1176196" y="4671445"/>
            <a:ext cx="4585580" cy="1289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s-E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r>
              <a:rPr lang="es-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s-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Oct – </a:t>
            </a:r>
            <a:r>
              <a:rPr lang="es-E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</a:t>
            </a:r>
            <a:r>
              <a:rPr lang="es-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Cleaned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AE1B7F2-FBC1-6047-8ED1-BD5DC24CB5F1}"/>
              </a:ext>
            </a:extLst>
          </p:cNvPr>
          <p:cNvSpPr txBox="1"/>
          <p:nvPr/>
        </p:nvSpPr>
        <p:spPr>
          <a:xfrm>
            <a:off x="1176196" y="1947198"/>
            <a:ext cx="6075504" cy="17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the commentaries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at our main Athletes / Competence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words related to the NBA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useful insights on how to allocate the resources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7939B415-ADF0-3F44-8BFD-35952EC8C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6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81"/>
    </mc:Choice>
    <mc:Fallback>
      <p:transition spd="slow" advTm="61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81E56"/>
                </a:solidFill>
                <a:latin typeface="Impact" panose="020B0806030902050204" pitchFamily="34" charset="0"/>
              </a:rPr>
              <a:t>PLAYERS ANALYSIS</a:t>
            </a:r>
            <a:endParaRPr lang="es-ES" sz="5400" dirty="0">
              <a:solidFill>
                <a:srgbClr val="D81E5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D8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D436281-58DB-CC4B-B05C-AFFC1833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406" y="153545"/>
            <a:ext cx="745398" cy="7453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19259C4-B7C7-D64A-86E1-AFADBA99FA18}"/>
              </a:ext>
            </a:extLst>
          </p:cNvPr>
          <p:cNvSpPr txBox="1"/>
          <p:nvPr/>
        </p:nvSpPr>
        <p:spPr>
          <a:xfrm>
            <a:off x="1137706" y="1639071"/>
            <a:ext cx="6816591" cy="523220"/>
          </a:xfrm>
          <a:prstGeom prst="rect">
            <a:avLst/>
          </a:prstGeom>
          <a:solidFill>
            <a:srgbClr val="FF0000">
              <a:alpha val="10588"/>
            </a:srgbClr>
          </a:solidFill>
          <a:ln w="190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ES" sz="2800" dirty="0">
                <a:solidFill>
                  <a:srgbClr val="C00000"/>
                </a:solidFill>
                <a:latin typeface="Impact" panose="020B0806030902050204" pitchFamily="34" charset="0"/>
              </a:rPr>
              <a:t>NIKE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133210-4AB5-3C4F-A981-248817DBEE50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AEAEC7B-1796-F541-BB3F-3B9ABE8AEAA1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209BA3-652D-DD4E-A8C4-BFD2F580822F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1D660A8-C6A9-774B-AC34-AD1FED6A5586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F9D9A40-9C84-404E-AD20-051F12D11947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3E7692A-9CE0-EB4F-8BDB-E1598A919090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94E09D-C2F9-F94B-AC7E-05497CFAF430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C1AE1AB-3544-604E-817B-EAF9F5C202EF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7821E67-8895-5642-A10F-D37CA079B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15" y="2187736"/>
            <a:ext cx="7216303" cy="4396139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617BA91-013B-4D49-9444-FB5A427F8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8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24"/>
    </mc:Choice>
    <mc:Fallback>
      <p:transition spd="slow" advTm="39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81E56"/>
                </a:solidFill>
                <a:latin typeface="Impact" panose="020B0806030902050204" pitchFamily="34" charset="0"/>
              </a:rPr>
              <a:t>PLAYERS ANALYSIS</a:t>
            </a:r>
            <a:endParaRPr lang="es-ES" sz="5400" dirty="0">
              <a:solidFill>
                <a:srgbClr val="D81E5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D8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D436281-58DB-CC4B-B05C-AFFC1833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406" y="153545"/>
            <a:ext cx="745398" cy="745398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09EB3EF-1B36-CA4A-9DF9-5CC1223AF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72"/>
          <a:stretch/>
        </p:blipFill>
        <p:spPr>
          <a:xfrm>
            <a:off x="1000309" y="2300768"/>
            <a:ext cx="7388826" cy="416989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2F3B98F-6682-2147-86AB-3A8F33E09E62}"/>
              </a:ext>
            </a:extLst>
          </p:cNvPr>
          <p:cNvSpPr txBox="1"/>
          <p:nvPr/>
        </p:nvSpPr>
        <p:spPr>
          <a:xfrm>
            <a:off x="1137706" y="1639071"/>
            <a:ext cx="6816591" cy="523220"/>
          </a:xfrm>
          <a:prstGeom prst="rect">
            <a:avLst/>
          </a:prstGeom>
          <a:solidFill>
            <a:srgbClr val="002060">
              <a:alpha val="10588"/>
            </a:srgbClr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rPr>
              <a:t>ADIDAS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53CB822-2CB7-7B4B-A7ED-65C8D59DCAC6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563E92-7C16-3546-B1CA-E907FDDD91B0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0BE56A9-FB98-354B-AE71-29F4F36AE0C7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831A86E-291B-3349-A364-89E5BCF1DC74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080025-214C-B54C-A8DB-C3663CC5781B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3ED391F-C2EB-D24B-A3B1-64BE89035699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2F03B3-3B35-8B46-AEB8-B2A3FF8EDCBB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EC35C0-1E84-7C4C-9ECD-A642C23D48D3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2348FF7-F66D-9745-AFF9-960B434ED1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9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9"/>
    </mc:Choice>
    <mc:Fallback>
      <p:transition spd="slow" advTm="25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81E56"/>
                </a:solidFill>
                <a:latin typeface="Impact" panose="020B0806030902050204" pitchFamily="34" charset="0"/>
              </a:rPr>
              <a:t>PLAYERS ANALYSIS</a:t>
            </a:r>
            <a:endParaRPr lang="es-ES" sz="5400" dirty="0">
              <a:solidFill>
                <a:srgbClr val="D81E5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D8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D436281-58DB-CC4B-B05C-AFFC1833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406" y="153545"/>
            <a:ext cx="745398" cy="745398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EAC3257-3E6F-2F41-965C-F161FDDC0C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6"/>
          <a:stretch/>
        </p:blipFill>
        <p:spPr>
          <a:xfrm>
            <a:off x="973396" y="2349707"/>
            <a:ext cx="7110278" cy="391270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93892F2-5B0A-E547-8A9C-29F17AC471BE}"/>
              </a:ext>
            </a:extLst>
          </p:cNvPr>
          <p:cNvSpPr txBox="1"/>
          <p:nvPr/>
        </p:nvSpPr>
        <p:spPr>
          <a:xfrm>
            <a:off x="1137706" y="1639071"/>
            <a:ext cx="6816591" cy="523220"/>
          </a:xfrm>
          <a:prstGeom prst="rect">
            <a:avLst/>
          </a:prstGeom>
          <a:solidFill>
            <a:srgbClr val="7030A0">
              <a:alpha val="10588"/>
            </a:srgbClr>
          </a:solidFill>
          <a:ln w="19050">
            <a:solidFill>
              <a:srgbClr val="7030A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ES" sz="2800" dirty="0">
                <a:solidFill>
                  <a:srgbClr val="7030A0"/>
                </a:solidFill>
                <a:latin typeface="Impact" panose="020B0806030902050204" pitchFamily="34" charset="0"/>
              </a:rPr>
              <a:t>POTENTIAL PLAYERS WITHOUT SHOE DEAL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99DAD5A-E84C-E644-BF55-A6AE03BE3CBA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1149622-2A36-8748-A837-317C4368CBBF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6DEF0D5-E6B5-EC49-90F6-A47A4752DC1A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66AD8B-BE30-D044-8FD5-E7866A837A6C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FF83541-0FF7-6C42-A4FD-1C06C96D654C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C906217-AAC8-834A-928E-F2DF3AB5515D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76CD9A9-A35C-C142-BC83-F447C2737B85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D2166F7-E135-5840-81D3-8D2C31AA6E26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B240FAB-28CD-7D42-B757-F5CC06AAF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0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23"/>
    </mc:Choice>
    <mc:Fallback>
      <p:transition spd="slow" advTm="18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81E56"/>
                </a:solidFill>
                <a:latin typeface="Impact" panose="020B0806030902050204" pitchFamily="34" charset="0"/>
              </a:rPr>
              <a:t>WORDS ANALYSIS</a:t>
            </a:r>
            <a:endParaRPr lang="es-ES" sz="5400" dirty="0">
              <a:solidFill>
                <a:srgbClr val="D81E5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D8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736BB33D-43C8-D547-8553-8B7EA76DB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477" y="210876"/>
            <a:ext cx="651849" cy="65184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EB87456-6F35-6F49-9D92-CE71853209A1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810EF8-B578-2147-8D88-948ED7CB6B12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42557F-93FB-C54F-85F7-80056A6DCC26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CD2F226-EA5B-5A4B-A424-FF2BA90F34AD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83824CD-7FE9-C74C-9618-9AD292C3D941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D2E23E1-77FA-564D-83FD-60CDEDDDC2B7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9E01CCD-4E8E-1A4F-852F-61F6B0CA0CCA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2D260F7-32DE-304B-A951-D9D739619864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DE76BDF-1128-8148-B043-0BFA9A0F1E83}"/>
              </a:ext>
            </a:extLst>
          </p:cNvPr>
          <p:cNvSpPr txBox="1"/>
          <p:nvPr/>
        </p:nvSpPr>
        <p:spPr>
          <a:xfrm>
            <a:off x="475307" y="1524445"/>
            <a:ext cx="7413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Impact" panose="020B0806030902050204" pitchFamily="34" charset="0"/>
              </a:rPr>
              <a:t>TDM :</a:t>
            </a:r>
            <a:endParaRPr lang="es-ES" sz="28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DAB2B0C-4C94-B141-8E24-56C9A6956F91}"/>
              </a:ext>
            </a:extLst>
          </p:cNvPr>
          <p:cNvSpPr txBox="1"/>
          <p:nvPr/>
        </p:nvSpPr>
        <p:spPr>
          <a:xfrm>
            <a:off x="475307" y="3922527"/>
            <a:ext cx="7413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Impact" panose="020B0806030902050204" pitchFamily="34" charset="0"/>
              </a:rPr>
              <a:t>STOPWORDS : </a:t>
            </a:r>
            <a:endParaRPr lang="es-ES" sz="28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0B140B6-1007-5A45-90ED-CC6F451B98F3}"/>
              </a:ext>
            </a:extLst>
          </p:cNvPr>
          <p:cNvSpPr txBox="1"/>
          <p:nvPr/>
        </p:nvSpPr>
        <p:spPr>
          <a:xfrm>
            <a:off x="950614" y="2510139"/>
            <a:ext cx="4585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Term</a:t>
            </a:r>
            <a:r>
              <a:rPr lang="es-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es-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es-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2E2950-DD30-9843-BD27-9B970BCF9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76" y="4712167"/>
            <a:ext cx="6814229" cy="7499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16DFF34-479E-7946-96F7-FF8A9068A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865" y="1735572"/>
            <a:ext cx="3245571" cy="198137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65C6381-F179-FA4F-BE81-EC3D4C2B01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9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60"/>
    </mc:Choice>
    <mc:Fallback>
      <p:transition spd="slow" advTm="27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81E56"/>
                </a:solidFill>
                <a:latin typeface="Impact" panose="020B0806030902050204" pitchFamily="34" charset="0"/>
              </a:rPr>
              <a:t>FREQUENCY</a:t>
            </a:r>
            <a:endParaRPr lang="es-ES" sz="5400" dirty="0">
              <a:solidFill>
                <a:srgbClr val="D81E5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D8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D436281-58DB-CC4B-B05C-AFFC18331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406" y="153545"/>
            <a:ext cx="745398" cy="74539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B385D9D-BB40-C244-AFD9-F0F7837759FD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98292A2-9325-224A-96B9-336A81F0A93B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1CB14F6-6409-2C47-BACB-730D0BC910A5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8481623-4673-374E-A8BC-AB2D1F74B2A7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67405A6-62F1-8440-BBB5-E55AAABD129C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E72811-17FB-9341-AFAD-048AAFB31892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22E9B23-6A6B-DD4E-BA1A-97F50D4BDD8B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59EDF16-CC87-0242-8324-E9E7988FFC19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5725B47E-BD63-5744-9B96-32F47834C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117" y="1367075"/>
            <a:ext cx="7262716" cy="521298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D74A250-D1D9-7240-B6FD-47285D96535A}"/>
              </a:ext>
            </a:extLst>
          </p:cNvPr>
          <p:cNvSpPr txBox="1"/>
          <p:nvPr/>
        </p:nvSpPr>
        <p:spPr>
          <a:xfrm>
            <a:off x="1201850" y="1096412"/>
            <a:ext cx="45855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7FA8C1FF-0E1B-5E47-9977-9FA411079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5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13"/>
    </mc:Choice>
    <mc:Fallback>
      <p:transition spd="slow" advTm="34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81E56"/>
                </a:solidFill>
                <a:latin typeface="Impact" panose="020B0806030902050204" pitchFamily="34" charset="0"/>
              </a:rPr>
              <a:t>FREQUENCY</a:t>
            </a:r>
            <a:endParaRPr lang="es-ES" sz="5400" dirty="0">
              <a:solidFill>
                <a:srgbClr val="D81E5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D8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D436281-58DB-CC4B-B05C-AFFC18331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406" y="153545"/>
            <a:ext cx="745398" cy="745398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71381306-CE4D-5945-8343-9235F7E26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07" y="1301443"/>
            <a:ext cx="7630056" cy="531482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B385D9D-BB40-C244-AFD9-F0F7837759FD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98292A2-9325-224A-96B9-336A81F0A93B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1CB14F6-6409-2C47-BACB-730D0BC910A5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8481623-4673-374E-A8BC-AB2D1F74B2A7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67405A6-62F1-8440-BBB5-E55AAABD129C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E72811-17FB-9341-AFAD-048AAFB31892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22E9B23-6A6B-DD4E-BA1A-97F50D4BDD8B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59EDF16-CC87-0242-8324-E9E7988FFC19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34DDF4A-618B-304D-99F2-73DE09DB7C8D}"/>
              </a:ext>
            </a:extLst>
          </p:cNvPr>
          <p:cNvSpPr txBox="1"/>
          <p:nvPr/>
        </p:nvSpPr>
        <p:spPr>
          <a:xfrm>
            <a:off x="1201850" y="1096412"/>
            <a:ext cx="45855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F9440E-DD84-7F4E-9AD5-E23975486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1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59"/>
    </mc:Choice>
    <mc:Fallback>
      <p:transition spd="slow" advTm="17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E37836-26E2-EC41-8290-C5CA075EA992}"/>
              </a:ext>
            </a:extLst>
          </p:cNvPr>
          <p:cNvSpPr txBox="1"/>
          <p:nvPr/>
        </p:nvSpPr>
        <p:spPr>
          <a:xfrm>
            <a:off x="444564" y="97066"/>
            <a:ext cx="7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D81E56"/>
                </a:solidFill>
                <a:latin typeface="Impact" panose="020B0806030902050204" pitchFamily="34" charset="0"/>
              </a:rPr>
              <a:t>DENDOGRAM</a:t>
            </a:r>
            <a:endParaRPr lang="es-ES" sz="5400" dirty="0">
              <a:solidFill>
                <a:srgbClr val="D81E56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3D8B21-B5D2-8E41-852D-8BCA0BB5B554}"/>
              </a:ext>
            </a:extLst>
          </p:cNvPr>
          <p:cNvCxnSpPr>
            <a:cxnSpLocks/>
          </p:cNvCxnSpPr>
          <p:nvPr/>
        </p:nvCxnSpPr>
        <p:spPr>
          <a:xfrm flipV="1">
            <a:off x="371192" y="941560"/>
            <a:ext cx="8193386" cy="0"/>
          </a:xfrm>
          <a:prstGeom prst="line">
            <a:avLst/>
          </a:prstGeom>
          <a:ln w="28575">
            <a:solidFill>
              <a:srgbClr val="D81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D436281-58DB-CC4B-B05C-AFFC1833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406" y="153545"/>
            <a:ext cx="745398" cy="745398"/>
          </a:xfrm>
          <a:prstGeom prst="rect">
            <a:avLst/>
          </a:prstGeom>
        </p:spPr>
      </p:pic>
      <p:pic>
        <p:nvPicPr>
          <p:cNvPr id="6" name="Imagen 5" descr="Histograma&#10;&#10;Descripción generada automáticamente">
            <a:extLst>
              <a:ext uri="{FF2B5EF4-FFF2-40B4-BE49-F238E27FC236}">
                <a16:creationId xmlns:a16="http://schemas.microsoft.com/office/drawing/2014/main" id="{3FA398C7-5192-AD4C-BB53-0E75BDC993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465"/>
          <a:stretch/>
        </p:blipFill>
        <p:spPr>
          <a:xfrm>
            <a:off x="552824" y="1112179"/>
            <a:ext cx="7771833" cy="523309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168665A-69E2-6D43-BFC1-04DDE817AEA8}"/>
              </a:ext>
            </a:extLst>
          </p:cNvPr>
          <p:cNvSpPr txBox="1"/>
          <p:nvPr/>
        </p:nvSpPr>
        <p:spPr>
          <a:xfrm>
            <a:off x="0" y="6611779"/>
            <a:ext cx="950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SETUP &amp; GOALS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F1649A-D11A-D04B-B00B-5310518BF0D9}"/>
              </a:ext>
            </a:extLst>
          </p:cNvPr>
          <p:cNvSpPr txBox="1"/>
          <p:nvPr/>
        </p:nvSpPr>
        <p:spPr>
          <a:xfrm>
            <a:off x="7363486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B30A5A-D49A-0843-BCDC-8668385F1EC7}"/>
              </a:ext>
            </a:extLst>
          </p:cNvPr>
          <p:cNvSpPr txBox="1"/>
          <p:nvPr/>
        </p:nvSpPr>
        <p:spPr>
          <a:xfrm>
            <a:off x="1176196" y="661177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PLAYERS ANALYSIS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992991E-4CBA-FE47-BD5F-6C60DF13B50B}"/>
              </a:ext>
            </a:extLst>
          </p:cNvPr>
          <p:cNvSpPr txBox="1"/>
          <p:nvPr/>
        </p:nvSpPr>
        <p:spPr>
          <a:xfrm>
            <a:off x="2498761" y="6607220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GENERAL ANALYSIS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C4FE7C5-117E-0641-B5C3-38BC42F310C7}"/>
              </a:ext>
            </a:extLst>
          </p:cNvPr>
          <p:cNvSpPr txBox="1"/>
          <p:nvPr/>
        </p:nvSpPr>
        <p:spPr>
          <a:xfrm>
            <a:off x="8300520" y="6620799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APPENDIX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17DE3A2-9AC6-404F-B8A8-8A9DAD0A24B2}"/>
              </a:ext>
            </a:extLst>
          </p:cNvPr>
          <p:cNvSpPr txBox="1"/>
          <p:nvPr/>
        </p:nvSpPr>
        <p:spPr>
          <a:xfrm>
            <a:off x="3973724" y="660721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FREQUENCY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1F46081-EE30-474A-B13E-CA95C7FC7D58}"/>
              </a:ext>
            </a:extLst>
          </p:cNvPr>
          <p:cNvSpPr txBox="1"/>
          <p:nvPr/>
        </p:nvSpPr>
        <p:spPr>
          <a:xfrm>
            <a:off x="5143880" y="6611746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169B6"/>
                </a:solidFill>
                <a:latin typeface="Impact" panose="020B0806030902050204" pitchFamily="34" charset="0"/>
              </a:rPr>
              <a:t>DENDOGRAM</a:t>
            </a:r>
            <a:endParaRPr lang="es-ES" sz="1000" dirty="0">
              <a:solidFill>
                <a:srgbClr val="0169B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31CD095-D833-DB44-B815-7F4564837C2C}"/>
              </a:ext>
            </a:extLst>
          </p:cNvPr>
          <p:cNvSpPr txBox="1"/>
          <p:nvPr/>
        </p:nvSpPr>
        <p:spPr>
          <a:xfrm>
            <a:off x="6272926" y="6620799"/>
            <a:ext cx="128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WORD CLOUD</a:t>
            </a:r>
            <a:endParaRPr lang="es-E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BD135B-F3B3-3B4D-B049-6514E921B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74"/>
    </mc:Choice>
    <mc:Fallback>
      <p:transition spd="slow" advTm="58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</TotalTime>
  <Words>349</Words>
  <Application>Microsoft Macintosh PowerPoint</Application>
  <PresentationFormat>Presentación en pantalla (4:3)</PresentationFormat>
  <Paragraphs>145</Paragraphs>
  <Slides>14</Slides>
  <Notes>2</Notes>
  <HiddenSlides>0</HiddenSlides>
  <MMClips>13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Impact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Tura Ventola Franch</dc:creator>
  <cp:lastModifiedBy>Tura Ventola Franch</cp:lastModifiedBy>
  <cp:revision>14</cp:revision>
  <dcterms:created xsi:type="dcterms:W3CDTF">2022-03-12T04:00:43Z</dcterms:created>
  <dcterms:modified xsi:type="dcterms:W3CDTF">2022-03-14T00:26:54Z</dcterms:modified>
</cp:coreProperties>
</file>